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Proxima Nova"/>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6.xml"/><Relationship Id="rId33" Type="http://schemas.openxmlformats.org/officeDocument/2006/relationships/font" Target="fonts/ProximaNova-boldItalic.fntdata"/><Relationship Id="rId10" Type="http://schemas.openxmlformats.org/officeDocument/2006/relationships/slide" Target="slides/slide5.xml"/><Relationship Id="rId32" Type="http://schemas.openxmlformats.org/officeDocument/2006/relationships/font" Target="fonts/ProximaNova-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6a436a2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6a436a2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21b979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21b979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6a436a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6a436a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6a436a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6a436a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d7d6cf6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d7d6cf6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5.xml"/><Relationship Id="rId7" Type="http://schemas.openxmlformats.org/officeDocument/2006/relationships/slide" Target="/ppt/slides/slide10.xml"/><Relationship Id="rId8" Type="http://schemas.openxmlformats.org/officeDocument/2006/relationships/slide" Target="/ppt/slides/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a:t>
            </a:r>
            <a:endParaRPr/>
          </a:p>
          <a:p>
            <a:pPr indent="0" lvl="0" marL="0" rtl="0" algn="l">
              <a:spcBef>
                <a:spcPts val="0"/>
              </a:spcBef>
              <a:spcAft>
                <a:spcPts val="0"/>
              </a:spcAft>
              <a:buNone/>
            </a:pPr>
            <a:r>
              <a:rPr lang="en"/>
              <a:t>Translator</a:t>
            </a:r>
            <a:endParaRPr/>
          </a:p>
          <a:p>
            <a:pPr indent="0" lvl="0" marL="0" rtl="0" algn="l">
              <a:spcBef>
                <a:spcPts val="0"/>
              </a:spcBef>
              <a:spcAft>
                <a:spcPts val="0"/>
              </a:spcAft>
              <a:buNone/>
            </a:pPr>
            <a:r>
              <a:rPr lang="en"/>
              <a:t>Project </a:t>
            </a:r>
            <a:endParaRPr/>
          </a:p>
        </p:txBody>
      </p:sp>
      <p:sp>
        <p:nvSpPr>
          <p:cNvPr id="136" name="Google Shape;136;p17"/>
          <p:cNvSpPr txBox="1"/>
          <p:nvPr>
            <p:ph idx="1" type="subTitle"/>
          </p:nvPr>
        </p:nvSpPr>
        <p:spPr>
          <a:xfrm>
            <a:off x="729450" y="33510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and web application.</a:t>
            </a:r>
            <a:endParaRPr/>
          </a:p>
        </p:txBody>
      </p:sp>
      <p:pic>
        <p:nvPicPr>
          <p:cNvPr id="137" name="Google Shape;137;p17"/>
          <p:cNvPicPr preferRelativeResize="0"/>
          <p:nvPr/>
        </p:nvPicPr>
        <p:blipFill>
          <a:blip r:embed="rId3">
            <a:alphaModFix/>
          </a:blip>
          <a:stretch>
            <a:fillRect/>
          </a:stretch>
        </p:blipFill>
        <p:spPr>
          <a:xfrm>
            <a:off x="4237500" y="1092550"/>
            <a:ext cx="4277675" cy="2958400"/>
          </a:xfrm>
          <a:prstGeom prst="rect">
            <a:avLst/>
          </a:prstGeom>
          <a:noFill/>
          <a:ln>
            <a:noFill/>
          </a:ln>
        </p:spPr>
      </p:pic>
      <p:pic>
        <p:nvPicPr>
          <p:cNvPr descr="Open Chromebook laptop computer" id="138" name="Google Shape;138;p17"/>
          <p:cNvPicPr preferRelativeResize="0"/>
          <p:nvPr/>
        </p:nvPicPr>
        <p:blipFill rotWithShape="1">
          <a:blip r:embed="rId4">
            <a:alphaModFix/>
          </a:blip>
          <a:srcRect b="0" l="0" r="3344" t="0"/>
          <a:stretch/>
        </p:blipFill>
        <p:spPr>
          <a:xfrm>
            <a:off x="3532475" y="808000"/>
            <a:ext cx="5535325" cy="3443349"/>
          </a:xfrm>
          <a:prstGeom prst="rect">
            <a:avLst/>
          </a:prstGeom>
          <a:noFill/>
          <a:ln>
            <a:noFill/>
          </a:ln>
        </p:spPr>
      </p:pic>
      <p:pic>
        <p:nvPicPr>
          <p:cNvPr id="139" name="Google Shape;139;p17"/>
          <p:cNvPicPr preferRelativeResize="0"/>
          <p:nvPr/>
        </p:nvPicPr>
        <p:blipFill>
          <a:blip r:embed="rId5">
            <a:alphaModFix/>
          </a:blip>
          <a:stretch>
            <a:fillRect/>
          </a:stretch>
        </p:blipFill>
        <p:spPr>
          <a:xfrm>
            <a:off x="4313575" y="2295987"/>
            <a:ext cx="2245850" cy="1193663"/>
          </a:xfrm>
          <a:prstGeom prst="rect">
            <a:avLst/>
          </a:prstGeom>
          <a:noFill/>
          <a:ln>
            <a:noFill/>
          </a:ln>
        </p:spPr>
      </p:pic>
      <p:pic>
        <p:nvPicPr>
          <p:cNvPr id="140" name="Google Shape;140;p17"/>
          <p:cNvPicPr preferRelativeResize="0"/>
          <p:nvPr/>
        </p:nvPicPr>
        <p:blipFill>
          <a:blip r:embed="rId6">
            <a:alphaModFix/>
          </a:blip>
          <a:stretch>
            <a:fillRect/>
          </a:stretch>
        </p:blipFill>
        <p:spPr>
          <a:xfrm>
            <a:off x="7036749" y="2203762"/>
            <a:ext cx="2245849" cy="4465926"/>
          </a:xfrm>
          <a:prstGeom prst="rect">
            <a:avLst/>
          </a:prstGeom>
          <a:noFill/>
          <a:ln>
            <a:noFill/>
          </a:ln>
          <a:effectLst>
            <a:reflection blurRad="0" dir="0" dist="0" endA="0" endPos="4000" fadeDir="5400012" kx="0" rotWithShape="0" algn="bl" stA="2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Django framework  provides all the server side handling resources and database connectivity.</a:t>
            </a:r>
            <a:endParaRPr/>
          </a:p>
          <a:p>
            <a:pPr indent="-311150" lvl="0" marL="457200" rtl="0" algn="l">
              <a:spcBef>
                <a:spcPts val="1000"/>
              </a:spcBef>
              <a:spcAft>
                <a:spcPts val="0"/>
              </a:spcAft>
              <a:buSzPts val="1300"/>
              <a:buChar char="➔"/>
            </a:pPr>
            <a:r>
              <a:rPr lang="en"/>
              <a:t> External linguistic API is used to send requests to google translator linguistic servers to process the request.</a:t>
            </a:r>
            <a:endParaRPr/>
          </a:p>
          <a:p>
            <a:pPr indent="-311150" lvl="0" marL="457200" rtl="0" algn="l">
              <a:spcBef>
                <a:spcPts val="1000"/>
              </a:spcBef>
              <a:spcAft>
                <a:spcPts val="0"/>
              </a:spcAft>
              <a:buSzPts val="1300"/>
              <a:buChar char="➔"/>
            </a:pPr>
            <a:r>
              <a:rPr lang="en"/>
              <a:t>Bootstrap 4 CDN used to develop front-end Templates to get user queries. Jinja used to insert content dynamically.</a:t>
            </a:r>
            <a:endParaRPr/>
          </a:p>
          <a:p>
            <a:pPr indent="-311150" lvl="0" marL="457200" rtl="0" algn="l">
              <a:spcBef>
                <a:spcPts val="1000"/>
              </a:spcBef>
              <a:spcAft>
                <a:spcPts val="0"/>
              </a:spcAft>
              <a:buSzPts val="1300"/>
              <a:buChar char="➔"/>
            </a:pPr>
            <a:r>
              <a:rPr lang="en"/>
              <a:t>Request is handled by Views, forwarded the data schema from Models, to provide integrity.</a:t>
            </a:r>
            <a:endParaRPr/>
          </a:p>
          <a:p>
            <a:pPr indent="-311150" lvl="0" marL="457200" rtl="0" algn="l">
              <a:spcBef>
                <a:spcPts val="1000"/>
              </a:spcBef>
              <a:spcAft>
                <a:spcPts val="0"/>
              </a:spcAft>
              <a:buSzPts val="1300"/>
              <a:buChar char="➔"/>
            </a:pPr>
            <a:r>
              <a:rPr lang="en"/>
              <a:t>For desktop application, a similar translator API is utilized to process the queries and provide results.</a:t>
            </a:r>
            <a:endParaRPr/>
          </a:p>
          <a:p>
            <a:pPr indent="0" lvl="0" marL="0" rtl="0" algn="l">
              <a:spcBef>
                <a:spcPts val="1000"/>
              </a:spcBef>
              <a:spcAft>
                <a:spcPts val="1000"/>
              </a:spcAft>
              <a:buNone/>
            </a:pPr>
            <a:r>
              <a:t/>
            </a:r>
            <a:endParaRPr/>
          </a:p>
        </p:txBody>
      </p:sp>
      <p:sp>
        <p:nvSpPr>
          <p:cNvPr id="196" name="Google Shape;196;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7"/>
          <p:cNvSpPr txBox="1"/>
          <p:nvPr>
            <p:ph type="title"/>
          </p:nvPr>
        </p:nvSpPr>
        <p:spPr>
          <a:xfrm>
            <a:off x="729450" y="4071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TECHNOLOGIES</a:t>
            </a:r>
            <a:endParaRPr b="0">
              <a:solidFill>
                <a:schemeClr val="accent3"/>
              </a:solidFill>
            </a:endParaRPr>
          </a:p>
        </p:txBody>
      </p:sp>
      <p:pic>
        <p:nvPicPr>
          <p:cNvPr id="202" name="Google Shape;202;p27"/>
          <p:cNvPicPr preferRelativeResize="0"/>
          <p:nvPr/>
        </p:nvPicPr>
        <p:blipFill>
          <a:blip r:embed="rId3">
            <a:alphaModFix/>
          </a:blip>
          <a:stretch>
            <a:fillRect/>
          </a:stretch>
        </p:blipFill>
        <p:spPr>
          <a:xfrm>
            <a:off x="152400" y="1233600"/>
            <a:ext cx="8839204" cy="29780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208" name="Google Shape;20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User connects with the system via the internet and submits a query.</a:t>
            </a:r>
            <a:endParaRPr/>
          </a:p>
          <a:p>
            <a:pPr indent="0" lvl="0" marL="0" rtl="0" algn="l">
              <a:lnSpc>
                <a:spcPct val="150000"/>
              </a:lnSpc>
              <a:spcBef>
                <a:spcPts val="1600"/>
              </a:spcBef>
              <a:spcAft>
                <a:spcPts val="0"/>
              </a:spcAft>
              <a:buNone/>
            </a:pPr>
            <a:r>
              <a:rPr lang="en"/>
              <a:t>Proposed system can automate the interpretation process of text-based translation.</a:t>
            </a:r>
            <a:endParaRPr/>
          </a:p>
          <a:p>
            <a:pPr indent="0" lvl="0" marL="0" rtl="0" algn="l">
              <a:lnSpc>
                <a:spcPct val="150000"/>
              </a:lnSpc>
              <a:spcBef>
                <a:spcPts val="1600"/>
              </a:spcBef>
              <a:spcAft>
                <a:spcPts val="0"/>
              </a:spcAft>
              <a:buNone/>
            </a:pPr>
            <a:r>
              <a:rPr lang="en"/>
              <a:t>System would keep track of all the present variantes of required languages for future queries and instant translation requirements.</a:t>
            </a:r>
            <a:endParaRPr/>
          </a:p>
          <a:p>
            <a:pPr indent="0" lvl="0" marL="0" rtl="0" algn="l">
              <a:lnSpc>
                <a:spcPct val="150000"/>
              </a:lnSpc>
              <a:spcBef>
                <a:spcPts val="1600"/>
              </a:spcBef>
              <a:spcAft>
                <a:spcPts val="0"/>
              </a:spcAft>
              <a:buNone/>
            </a:pPr>
            <a:r>
              <a:rPr lang="en"/>
              <a:t>Aims to process queries faster and quicker response.</a:t>
            </a:r>
            <a:endParaRPr/>
          </a:p>
          <a:p>
            <a:pPr indent="0" lvl="0" marL="0" rtl="0" algn="l">
              <a:lnSpc>
                <a:spcPct val="150000"/>
              </a:lnSpc>
              <a:spcBef>
                <a:spcPts val="1600"/>
              </a:spcBef>
              <a:spcAft>
                <a:spcPts val="1600"/>
              </a:spcAft>
              <a:buNone/>
            </a:pPr>
            <a:r>
              <a:rPr lang="en"/>
              <a:t>Reliability, as the system refers to an ever expanding linguistic database via API.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214" name="Google Shape;214;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Correctness</a:t>
            </a:r>
            <a:r>
              <a:rPr lang="en" sz="1400"/>
              <a:t>⇒Aim to provide an expert translation system, to text-based input, into required language translated text.</a:t>
            </a:r>
            <a:endParaRPr sz="1400"/>
          </a:p>
          <a:p>
            <a:pPr indent="0" lvl="0" marL="0" rtl="0" algn="l">
              <a:spcBef>
                <a:spcPts val="0"/>
              </a:spcBef>
              <a:spcAft>
                <a:spcPts val="0"/>
              </a:spcAft>
              <a:buNone/>
            </a:pPr>
            <a:r>
              <a:rPr b="1" lang="en" sz="1400"/>
              <a:t>Accessible</a:t>
            </a:r>
            <a:r>
              <a:rPr lang="en" sz="1400"/>
              <a:t>⇒Available on request. Mobility and Responsiveness</a:t>
            </a:r>
            <a:endParaRPr sz="1400"/>
          </a:p>
          <a:p>
            <a:pPr indent="0" lvl="0" marL="0" rtl="0" algn="l">
              <a:spcBef>
                <a:spcPts val="0"/>
              </a:spcBef>
              <a:spcAft>
                <a:spcPts val="0"/>
              </a:spcAft>
              <a:buNone/>
            </a:pPr>
            <a:r>
              <a:rPr b="1" lang="en" sz="1400"/>
              <a:t>Reliability</a:t>
            </a:r>
            <a:r>
              <a:rPr lang="en" sz="1400"/>
              <a:t>⇒Support as many languages as possible to provide translations.</a:t>
            </a:r>
            <a:endParaRPr sz="1400"/>
          </a:p>
          <a:p>
            <a:pPr indent="0" lvl="0" marL="0" rtl="0" algn="l">
              <a:spcBef>
                <a:spcPts val="0"/>
              </a:spcBef>
              <a:spcAft>
                <a:spcPts val="0"/>
              </a:spcAft>
              <a:buNone/>
            </a:pPr>
            <a:r>
              <a:rPr b="1" lang="en" sz="1400"/>
              <a:t>Usability</a:t>
            </a:r>
            <a:r>
              <a:rPr lang="en" sz="1400"/>
              <a:t>⇒User-friendly and summarized.</a:t>
            </a:r>
            <a:endParaRPr sz="1400"/>
          </a:p>
          <a:p>
            <a:pPr indent="0" lvl="0" marL="0" rtl="0" algn="l">
              <a:spcBef>
                <a:spcPts val="0"/>
              </a:spcBef>
              <a:spcAft>
                <a:spcPts val="0"/>
              </a:spcAft>
              <a:buNone/>
            </a:pPr>
            <a:r>
              <a:rPr b="1" lang="en" sz="1400"/>
              <a:t>Flexibility</a:t>
            </a:r>
            <a:r>
              <a:rPr lang="en" sz="1400"/>
              <a:t>⇒Replacing human interaction with one-to-many service agent, ondemand.</a:t>
            </a:r>
            <a:endParaRPr sz="1400"/>
          </a:p>
          <a:p>
            <a:pPr indent="0" lvl="0" marL="0" rtl="0" algn="l">
              <a:spcBef>
                <a:spcPts val="0"/>
              </a:spcBef>
              <a:spcAft>
                <a:spcPts val="0"/>
              </a:spcAft>
              <a:buNone/>
            </a:pPr>
            <a:r>
              <a:rPr b="1" lang="en" sz="1400"/>
              <a:t>Portability</a:t>
            </a:r>
            <a:r>
              <a:rPr lang="en" sz="1400"/>
              <a:t>⇒System is ported  to a desktop application.</a:t>
            </a:r>
            <a:endParaRPr sz="1400"/>
          </a:p>
          <a:p>
            <a:pPr indent="0" lvl="0" marL="0" rtl="0" algn="l">
              <a:spcBef>
                <a:spcPts val="0"/>
              </a:spcBef>
              <a:spcAft>
                <a:spcPts val="0"/>
              </a:spcAft>
              <a:buNone/>
            </a:pPr>
            <a:r>
              <a:rPr b="1" lang="en" sz="1400"/>
              <a:t>Efficiency</a:t>
            </a:r>
            <a:r>
              <a:rPr lang="en" sz="1400"/>
              <a:t>⇒Uses framework for consistency and integrity.</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Django Framework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5" name="Google Shape;225;p31"/>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architecture</a:t>
            </a:r>
            <a:endParaRPr sz="1400">
              <a:solidFill>
                <a:srgbClr val="FFFFFF"/>
              </a:solidFill>
            </a:endParaRPr>
          </a:p>
        </p:txBody>
      </p:sp>
      <p:grpSp>
        <p:nvGrpSpPr>
          <p:cNvPr id="226" name="Google Shape;226;p31"/>
          <p:cNvGrpSpPr/>
          <p:nvPr/>
        </p:nvGrpSpPr>
        <p:grpSpPr>
          <a:xfrm>
            <a:off x="4117368" y="4819350"/>
            <a:ext cx="5102882" cy="274500"/>
            <a:chOff x="3722577" y="4819350"/>
            <a:chExt cx="5102882" cy="274500"/>
          </a:xfrm>
        </p:grpSpPr>
        <p:sp>
          <p:nvSpPr>
            <p:cNvPr id="227" name="Google Shape;227;p31"/>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28" name="Google Shape;228;p31"/>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29" name="Google Shape;229;p31"/>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 Tip   |  </a:t>
              </a:r>
              <a:r>
                <a:rPr lang="en" sz="800">
                  <a:solidFill>
                    <a:srgbClr val="FFFFFF"/>
                  </a:solidFill>
                  <a:latin typeface="Lato"/>
                  <a:ea typeface="Lato"/>
                  <a:cs typeface="Lato"/>
                  <a:sym typeface="Lato"/>
                </a:rPr>
                <a:t>Just like MVC, Django uses MODEL-VIEW-</a:t>
              </a:r>
              <a:r>
                <a:rPr lang="en" sz="800">
                  <a:solidFill>
                    <a:srgbClr val="FFFFFF"/>
                  </a:solidFill>
                  <a:latin typeface="Lato"/>
                  <a:ea typeface="Lato"/>
                  <a:cs typeface="Lato"/>
                  <a:sym typeface="Lato"/>
                </a:rPr>
                <a:t>TEMPLATE</a:t>
              </a:r>
              <a:endParaRPr>
                <a:solidFill>
                  <a:srgbClr val="FFFFFF"/>
                </a:solidFill>
                <a:latin typeface="Lato"/>
                <a:ea typeface="Lato"/>
                <a:cs typeface="Lato"/>
                <a:sym typeface="Lato"/>
              </a:endParaRPr>
            </a:p>
          </p:txBody>
        </p:sp>
      </p:grpSp>
      <p:pic>
        <p:nvPicPr>
          <p:cNvPr id="230" name="Google Shape;230;p31"/>
          <p:cNvPicPr preferRelativeResize="0"/>
          <p:nvPr/>
        </p:nvPicPr>
        <p:blipFill>
          <a:blip r:embed="rId4">
            <a:alphaModFix/>
          </a:blip>
          <a:stretch>
            <a:fillRect/>
          </a:stretch>
        </p:blipFill>
        <p:spPr>
          <a:xfrm>
            <a:off x="152400" y="152400"/>
            <a:ext cx="8855000" cy="397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1" name="Google Shape;241;p33"/>
          <p:cNvSpPr txBox="1"/>
          <p:nvPr>
            <p:ph idx="4294967295" type="title"/>
          </p:nvPr>
        </p:nvSpPr>
        <p:spPr>
          <a:xfrm>
            <a:off x="346425" y="4747100"/>
            <a:ext cx="2670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Translator web application</a:t>
            </a:r>
            <a:endParaRPr sz="1400">
              <a:solidFill>
                <a:srgbClr val="FFFFFF"/>
              </a:solidFill>
            </a:endParaRPr>
          </a:p>
        </p:txBody>
      </p:sp>
      <p:grpSp>
        <p:nvGrpSpPr>
          <p:cNvPr id="242" name="Google Shape;242;p33"/>
          <p:cNvGrpSpPr/>
          <p:nvPr/>
        </p:nvGrpSpPr>
        <p:grpSpPr>
          <a:xfrm>
            <a:off x="5601002" y="4819350"/>
            <a:ext cx="3695398" cy="274500"/>
            <a:chOff x="3722577" y="4819350"/>
            <a:chExt cx="3695398" cy="274500"/>
          </a:xfrm>
        </p:grpSpPr>
        <p:sp>
          <p:nvSpPr>
            <p:cNvPr id="243" name="Google Shape;243;p33"/>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244" name="Google Shape;244;p33"/>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245" name="Google Shape;245;p33"/>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 Tip   |   </a:t>
              </a:r>
              <a:r>
                <a:rPr lang="en" sz="800">
                  <a:solidFill>
                    <a:srgbClr val="FFFFFF"/>
                  </a:solidFill>
                  <a:latin typeface="Lato"/>
                  <a:ea typeface="Lato"/>
                  <a:cs typeface="Lato"/>
                  <a:sym typeface="Lato"/>
                </a:rPr>
                <a:t>User can copy paste upto 5000 char at a time</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pic>
        <p:nvPicPr>
          <p:cNvPr id="246" name="Google Shape;246;p33"/>
          <p:cNvPicPr preferRelativeResize="0"/>
          <p:nvPr/>
        </p:nvPicPr>
        <p:blipFill>
          <a:blip r:embed="rId4">
            <a:alphaModFix/>
          </a:blip>
          <a:stretch>
            <a:fillRect/>
          </a:stretch>
        </p:blipFill>
        <p:spPr>
          <a:xfrm>
            <a:off x="874488" y="56125"/>
            <a:ext cx="7395020" cy="4594700"/>
          </a:xfrm>
          <a:prstGeom prst="rect">
            <a:avLst/>
          </a:prstGeom>
          <a:noFill/>
          <a:ln>
            <a:noFill/>
          </a:ln>
        </p:spPr>
      </p:pic>
      <p:grpSp>
        <p:nvGrpSpPr>
          <p:cNvPr id="247" name="Google Shape;247;p33"/>
          <p:cNvGrpSpPr/>
          <p:nvPr/>
        </p:nvGrpSpPr>
        <p:grpSpPr>
          <a:xfrm>
            <a:off x="6465304" y="1723475"/>
            <a:ext cx="2560655" cy="525000"/>
            <a:chOff x="5330350" y="2313675"/>
            <a:chExt cx="3132300" cy="525000"/>
          </a:xfrm>
        </p:grpSpPr>
        <p:sp>
          <p:nvSpPr>
            <p:cNvPr id="248" name="Google Shape;248;p33"/>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txBox="1"/>
            <p:nvPr/>
          </p:nvSpPr>
          <p:spPr>
            <a:xfrm>
              <a:off x="6278925" y="2387571"/>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Text to be translated</a:t>
              </a:r>
              <a:endParaRPr sz="1200">
                <a:solidFill>
                  <a:srgbClr val="FFFFFF"/>
                </a:solidFill>
                <a:latin typeface="Lato"/>
                <a:ea typeface="Lato"/>
                <a:cs typeface="Lato"/>
                <a:sym typeface="Lato"/>
              </a:endParaRPr>
            </a:p>
          </p:txBody>
        </p:sp>
        <p:cxnSp>
          <p:nvCxnSpPr>
            <p:cNvPr id="250" name="Google Shape;250;p33"/>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6" name="Google Shape;256;p3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Component Detail (Mobile)</a:t>
            </a:r>
            <a:endParaRPr sz="1400">
              <a:solidFill>
                <a:srgbClr val="FFFFFF"/>
              </a:solidFill>
            </a:endParaRPr>
          </a:p>
        </p:txBody>
      </p:sp>
      <p:pic>
        <p:nvPicPr>
          <p:cNvPr id="257" name="Google Shape;257;p34"/>
          <p:cNvPicPr preferRelativeResize="0"/>
          <p:nvPr/>
        </p:nvPicPr>
        <p:blipFill rotWithShape="1">
          <a:blip r:embed="rId3">
            <a:alphaModFix/>
          </a:blip>
          <a:srcRect b="44388" l="0" r="0" t="0"/>
          <a:stretch/>
        </p:blipFill>
        <p:spPr>
          <a:xfrm>
            <a:off x="2796400" y="219200"/>
            <a:ext cx="3021300" cy="4451700"/>
          </a:xfrm>
          <a:prstGeom prst="rect">
            <a:avLst/>
          </a:prstGeom>
          <a:noFill/>
          <a:ln>
            <a:noFill/>
          </a:ln>
        </p:spPr>
      </p:pic>
      <p:grpSp>
        <p:nvGrpSpPr>
          <p:cNvPr id="258" name="Google Shape;258;p34"/>
          <p:cNvGrpSpPr/>
          <p:nvPr/>
        </p:nvGrpSpPr>
        <p:grpSpPr>
          <a:xfrm>
            <a:off x="4950500" y="1225850"/>
            <a:ext cx="3132325" cy="566100"/>
            <a:chOff x="5330350" y="2313675"/>
            <a:chExt cx="3132325" cy="566100"/>
          </a:xfrm>
        </p:grpSpPr>
        <p:sp>
          <p:nvSpPr>
            <p:cNvPr id="259" name="Google Shape;259;p34"/>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txBox="1"/>
            <p:nvPr/>
          </p:nvSpPr>
          <p:spPr>
            <a:xfrm>
              <a:off x="6225275" y="2313675"/>
              <a:ext cx="2237400" cy="5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Responsive Support for the web page, due to Bootstrap 4</a:t>
              </a:r>
              <a:endParaRPr sz="1100">
                <a:solidFill>
                  <a:srgbClr val="FFFFFF"/>
                </a:solidFill>
                <a:latin typeface="Lato"/>
                <a:ea typeface="Lato"/>
                <a:cs typeface="Lato"/>
                <a:sym typeface="Lato"/>
              </a:endParaRPr>
            </a:p>
          </p:txBody>
        </p:sp>
        <p:cxnSp>
          <p:nvCxnSpPr>
            <p:cNvPr id="261" name="Google Shape;261;p34"/>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7" name="Google Shape;267;p35"/>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Standalone Application</a:t>
            </a:r>
            <a:endParaRPr sz="1400">
              <a:solidFill>
                <a:srgbClr val="FFFFFF"/>
              </a:solidFill>
            </a:endParaRPr>
          </a:p>
        </p:txBody>
      </p:sp>
      <p:pic>
        <p:nvPicPr>
          <p:cNvPr id="268" name="Google Shape;268;p35"/>
          <p:cNvPicPr preferRelativeResize="0"/>
          <p:nvPr/>
        </p:nvPicPr>
        <p:blipFill>
          <a:blip r:embed="rId3">
            <a:alphaModFix/>
          </a:blip>
          <a:stretch>
            <a:fillRect/>
          </a:stretch>
        </p:blipFill>
        <p:spPr>
          <a:xfrm>
            <a:off x="83625" y="1087575"/>
            <a:ext cx="8839201" cy="3379189"/>
          </a:xfrm>
          <a:prstGeom prst="rect">
            <a:avLst/>
          </a:prstGeom>
          <a:noFill/>
          <a:ln>
            <a:noFill/>
          </a:ln>
        </p:spPr>
      </p:pic>
      <p:grpSp>
        <p:nvGrpSpPr>
          <p:cNvPr id="269" name="Google Shape;269;p35"/>
          <p:cNvGrpSpPr/>
          <p:nvPr/>
        </p:nvGrpSpPr>
        <p:grpSpPr>
          <a:xfrm>
            <a:off x="4936750" y="2422325"/>
            <a:ext cx="3132325" cy="566100"/>
            <a:chOff x="5330350" y="2313675"/>
            <a:chExt cx="3132325" cy="566100"/>
          </a:xfrm>
        </p:grpSpPr>
        <p:sp>
          <p:nvSpPr>
            <p:cNvPr id="270" name="Google Shape;270;p35"/>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txBox="1"/>
            <p:nvPr/>
          </p:nvSpPr>
          <p:spPr>
            <a:xfrm>
              <a:off x="6225275" y="2313675"/>
              <a:ext cx="2237400" cy="5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Mini application built using Tkinter</a:t>
              </a:r>
              <a:endParaRPr sz="1100">
                <a:solidFill>
                  <a:srgbClr val="FFFFFF"/>
                </a:solidFill>
                <a:latin typeface="Lato"/>
                <a:ea typeface="Lato"/>
                <a:cs typeface="Lato"/>
                <a:sym typeface="Lato"/>
              </a:endParaRPr>
            </a:p>
          </p:txBody>
        </p:sp>
        <p:cxnSp>
          <p:nvCxnSpPr>
            <p:cNvPr id="272" name="Google Shape;272;p35"/>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hlink"/>
                </a:solidFill>
                <a:hlinkClick action="ppaction://hlinksldjump" r:id="rId3"/>
              </a:rPr>
              <a:t>Introduction</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4"/>
              </a:rPr>
              <a:t>Existing Method</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5"/>
              </a:rPr>
              <a:t>Proposed method with </a:t>
            </a:r>
            <a:r>
              <a:rPr lang="en" sz="1600" u="sng">
                <a:solidFill>
                  <a:schemeClr val="hlink"/>
                </a:solidFill>
                <a:hlinkClick action="ppaction://hlinksldjump" r:id="rId6"/>
              </a:rPr>
              <a:t>Artitecture</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7"/>
              </a:rPr>
              <a:t>Implementation</a:t>
            </a:r>
            <a:endParaRPr sz="1600">
              <a:solidFill>
                <a:srgbClr val="FFFFFF"/>
              </a:solidFill>
            </a:endParaRPr>
          </a:p>
          <a:p>
            <a:pPr indent="0" lvl="0" marL="0" rtl="0" algn="l">
              <a:lnSpc>
                <a:spcPct val="115000"/>
              </a:lnSpc>
              <a:spcBef>
                <a:spcPts val="1600"/>
              </a:spcBef>
              <a:spcAft>
                <a:spcPts val="0"/>
              </a:spcAft>
              <a:buNone/>
            </a:pPr>
            <a:r>
              <a:rPr lang="en" sz="1600" u="sng">
                <a:solidFill>
                  <a:schemeClr val="hlink"/>
                </a:solidFill>
                <a:hlinkClick action="ppaction://hlinksldjump" r:id="rId8"/>
              </a:rPr>
              <a:t>Forms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729450" y="2695525"/>
            <a:ext cx="7664400" cy="115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a:t>
            </a:r>
            <a:r>
              <a:rPr lang="en"/>
              <a:t>YOU</a:t>
            </a:r>
            <a:endParaRPr/>
          </a:p>
          <a:p>
            <a:pPr indent="0" lvl="0" marL="0" rtl="0" algn="ctr">
              <a:spcBef>
                <a:spcPts val="0"/>
              </a:spcBef>
              <a:spcAft>
                <a:spcPts val="0"/>
              </a:spcAft>
              <a:buNone/>
            </a:pPr>
            <a:r>
              <a:rPr lang="en"/>
              <a:t>Presentation</a:t>
            </a:r>
            <a:r>
              <a:rPr lang="en"/>
              <a:t> by Devanshu Rakesh Soni</a:t>
            </a:r>
            <a:endParaRPr/>
          </a:p>
        </p:txBody>
      </p:sp>
      <p:sp>
        <p:nvSpPr>
          <p:cNvPr id="278" name="Google Shape;278;p36"/>
          <p:cNvSpPr txBox="1"/>
          <p:nvPr/>
        </p:nvSpPr>
        <p:spPr>
          <a:xfrm>
            <a:off x="2444000" y="756400"/>
            <a:ext cx="400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End of Slide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sz="3000"/>
          </a:p>
        </p:txBody>
      </p:sp>
      <p:sp>
        <p:nvSpPr>
          <p:cNvPr id="152" name="Google Shape;152;p19"/>
          <p:cNvSpPr txBox="1"/>
          <p:nvPr>
            <p:ph idx="2" type="body"/>
          </p:nvPr>
        </p:nvSpPr>
        <p:spPr>
          <a:xfrm>
            <a:off x="5174225" y="2858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A language translator application can be an easy go-to tool to provide translations to multiple languages for a given text format.</a:t>
            </a:r>
            <a:endParaRPr b="1" sz="1600">
              <a:solidFill>
                <a:schemeClr val="dk1"/>
              </a:solidFill>
            </a:endParaRPr>
          </a:p>
          <a:p>
            <a:pPr indent="0" lvl="0" marL="0" rtl="0" algn="l">
              <a:lnSpc>
                <a:spcPct val="130000"/>
              </a:lnSpc>
              <a:spcBef>
                <a:spcPts val="1000"/>
              </a:spcBef>
              <a:spcAft>
                <a:spcPts val="0"/>
              </a:spcAft>
              <a:buNone/>
            </a:pPr>
            <a:r>
              <a:t/>
            </a:r>
            <a:endParaRPr b="1" sz="1600">
              <a:solidFill>
                <a:schemeClr val="dk1"/>
              </a:solidFill>
            </a:endParaRPr>
          </a:p>
          <a:p>
            <a:pPr indent="0" lvl="0" marL="0" rtl="0" algn="l">
              <a:lnSpc>
                <a:spcPct val="130000"/>
              </a:lnSpc>
              <a:spcBef>
                <a:spcPts val="1000"/>
              </a:spcBef>
              <a:spcAft>
                <a:spcPts val="0"/>
              </a:spcAft>
              <a:buNone/>
            </a:pPr>
            <a:r>
              <a:rPr b="1" lang="en" sz="1400">
                <a:solidFill>
                  <a:srgbClr val="353744"/>
                </a:solidFill>
                <a:latin typeface="Proxima Nova"/>
                <a:ea typeface="Proxima Nova"/>
                <a:cs typeface="Proxima Nova"/>
                <a:sym typeface="Proxima Nova"/>
              </a:rPr>
              <a:t>In recent days, trending technologies such as Artificial Intelligence, ML Linguistic Models and so on are vibrant. That’s probably making the Smartphone users look for smarter apps which makes their life simple. A Translator supports text translation in many, up to 108 language variations. We can use it every day for business, travel, and education.</a:t>
            </a:r>
            <a:endParaRPr b="1" sz="1400"/>
          </a:p>
          <a:p>
            <a:pPr indent="0" lvl="0" marL="0" rtl="0" algn="l">
              <a:lnSpc>
                <a:spcPct val="115000"/>
              </a:lnSpc>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58" name="Google Shape;158;p20"/>
          <p:cNvSpPr txBox="1"/>
          <p:nvPr>
            <p:ph idx="2" type="body"/>
          </p:nvPr>
        </p:nvSpPr>
        <p:spPr>
          <a:xfrm>
            <a:off x="5160475" y="81627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lang="en"/>
              <a:t>Many of such professional Interpreters are hired to translate oral/text based, manually with their expertise of being multilinguistic.</a:t>
            </a:r>
            <a:endParaRPr/>
          </a:p>
          <a:p>
            <a:pPr indent="0" lvl="0" marL="0" rtl="0" algn="l">
              <a:lnSpc>
                <a:spcPct val="115000"/>
              </a:lnSpc>
              <a:spcBef>
                <a:spcPts val="1600"/>
              </a:spcBef>
              <a:spcAft>
                <a:spcPts val="0"/>
              </a:spcAft>
              <a:buNone/>
            </a:pPr>
            <a:r>
              <a:rPr lang="en"/>
              <a:t>Online consultancy and guidance can achieve thorough Forum and personal web sites to answer grievances but they fail to be as fast as the current options.</a:t>
            </a:r>
            <a:endParaRPr/>
          </a:p>
          <a:p>
            <a:pPr indent="0" lvl="0" marL="0" rtl="0" algn="l">
              <a:lnSpc>
                <a:spcPct val="115000"/>
              </a:lnSpc>
              <a:spcBef>
                <a:spcPts val="1600"/>
              </a:spcBef>
              <a:spcAft>
                <a:spcPts val="1600"/>
              </a:spcAft>
              <a:buNone/>
            </a:pPr>
            <a:r>
              <a:rPr lang="en"/>
              <a:t>Other DIY solutions would suggest a published copy of notes that help with interpretation tasks that users may have to pursue on their own, risking the spurious equivalents between the source and target language texts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 name="Shape 162"/>
        <p:cNvGrpSpPr/>
        <p:nvPr/>
      </p:nvGrpSpPr>
      <p:grpSpPr>
        <a:xfrm>
          <a:off x="0" y="0"/>
          <a:ext cx="0" cy="0"/>
          <a:chOff x="0" y="0"/>
          <a:chExt cx="0" cy="0"/>
        </a:xfrm>
      </p:grpSpPr>
      <p:sp>
        <p:nvSpPr>
          <p:cNvPr id="163" name="Google Shape;163;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t>
            </a:r>
            <a:endParaRPr/>
          </a:p>
          <a:p>
            <a:pPr indent="0" lvl="0" marL="0" rtl="0" algn="l">
              <a:spcBef>
                <a:spcPts val="0"/>
              </a:spcBef>
              <a:spcAft>
                <a:spcPts val="0"/>
              </a:spcAft>
              <a:buNone/>
            </a:pPr>
            <a:r>
              <a:rPr lang="en"/>
              <a:t>Architecture</a:t>
            </a:r>
            <a:endParaRPr sz="3000"/>
          </a:p>
          <a:p>
            <a:pPr indent="0" lvl="0" marL="0" rtl="0" algn="l">
              <a:spcBef>
                <a:spcPts val="0"/>
              </a:spcBef>
              <a:spcAft>
                <a:spcPts val="0"/>
              </a:spcAft>
              <a:buNone/>
            </a:pPr>
            <a:r>
              <a:rPr b="0" lang="en" sz="3000"/>
              <a:t>01</a:t>
            </a:r>
            <a:endParaRPr b="0" sz="3000"/>
          </a:p>
        </p:txBody>
      </p:sp>
      <p:pic>
        <p:nvPicPr>
          <p:cNvPr id="169" name="Google Shape;169;p22"/>
          <p:cNvPicPr preferRelativeResize="0"/>
          <p:nvPr/>
        </p:nvPicPr>
        <p:blipFill>
          <a:blip r:embed="rId3">
            <a:alphaModFix/>
          </a:blip>
          <a:stretch>
            <a:fillRect/>
          </a:stretch>
        </p:blipFill>
        <p:spPr>
          <a:xfrm>
            <a:off x="4046549" y="1322450"/>
            <a:ext cx="5097450" cy="2709275"/>
          </a:xfrm>
          <a:prstGeom prst="rect">
            <a:avLst/>
          </a:prstGeom>
          <a:noFill/>
          <a:ln>
            <a:noFill/>
          </a:ln>
        </p:spPr>
      </p:pic>
      <p:sp>
        <p:nvSpPr>
          <p:cNvPr id="170" name="Google Shape;170;p2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1300"/>
              <a:t>For standalone </a:t>
            </a:r>
            <a:r>
              <a:rPr i="1" lang="en" sz="1300"/>
              <a:t>application</a:t>
            </a:r>
            <a:endParaRPr i="1"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pic>
        <p:nvPicPr>
          <p:cNvPr id="175" name="Google Shape;175;p23"/>
          <p:cNvPicPr preferRelativeResize="0"/>
          <p:nvPr/>
        </p:nvPicPr>
        <p:blipFill>
          <a:blip r:embed="rId3">
            <a:alphaModFix/>
          </a:blip>
          <a:stretch>
            <a:fillRect/>
          </a:stretch>
        </p:blipFill>
        <p:spPr>
          <a:xfrm>
            <a:off x="193051" y="1955525"/>
            <a:ext cx="8537836" cy="2202875"/>
          </a:xfrm>
          <a:prstGeom prst="rect">
            <a:avLst/>
          </a:prstGeom>
          <a:noFill/>
          <a:ln>
            <a:noFill/>
          </a:ln>
        </p:spPr>
      </p:pic>
      <p:sp>
        <p:nvSpPr>
          <p:cNvPr id="176" name="Google Shape;176;p23"/>
          <p:cNvSpPr txBox="1"/>
          <p:nvPr/>
        </p:nvSpPr>
        <p:spPr>
          <a:xfrm>
            <a:off x="866425" y="675000"/>
            <a:ext cx="87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2"/>
                </a:solidFill>
                <a:latin typeface="Raleway"/>
                <a:ea typeface="Raleway"/>
                <a:cs typeface="Raleway"/>
                <a:sym typeface="Raleway"/>
              </a:rPr>
              <a:t>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0" y="762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t>
            </a:r>
            <a:endParaRPr/>
          </a:p>
          <a:p>
            <a:pPr indent="0" lvl="0" marL="0" rtl="0" algn="l">
              <a:spcBef>
                <a:spcPts val="0"/>
              </a:spcBef>
              <a:spcAft>
                <a:spcPts val="0"/>
              </a:spcAft>
              <a:buNone/>
            </a:pPr>
            <a:r>
              <a:rPr lang="en"/>
              <a:t>Application</a:t>
            </a:r>
            <a:endParaRPr/>
          </a:p>
          <a:p>
            <a:pPr indent="0" lvl="0" marL="0" rtl="0" algn="l">
              <a:spcBef>
                <a:spcPts val="0"/>
              </a:spcBef>
              <a:spcAft>
                <a:spcPts val="0"/>
              </a:spcAft>
              <a:buNone/>
            </a:pPr>
            <a:r>
              <a:rPr b="0" lang="en" sz="3000"/>
              <a:t>02</a:t>
            </a:r>
            <a:endParaRPr sz="3000"/>
          </a:p>
        </p:txBody>
      </p:sp>
      <p:pic>
        <p:nvPicPr>
          <p:cNvPr id="182" name="Google Shape;182;p24"/>
          <p:cNvPicPr preferRelativeResize="0"/>
          <p:nvPr/>
        </p:nvPicPr>
        <p:blipFill>
          <a:blip r:embed="rId3">
            <a:alphaModFix/>
          </a:blip>
          <a:stretch>
            <a:fillRect/>
          </a:stretch>
        </p:blipFill>
        <p:spPr>
          <a:xfrm>
            <a:off x="2584650" y="0"/>
            <a:ext cx="5645299" cy="5143499"/>
          </a:xfrm>
          <a:prstGeom prst="rect">
            <a:avLst/>
          </a:prstGeom>
          <a:noFill/>
          <a:ln>
            <a:noFill/>
          </a:ln>
        </p:spPr>
      </p:pic>
      <p:pic>
        <p:nvPicPr>
          <p:cNvPr id="183" name="Google Shape;183;p24"/>
          <p:cNvPicPr preferRelativeResize="0"/>
          <p:nvPr/>
        </p:nvPicPr>
        <p:blipFill>
          <a:blip r:embed="rId4">
            <a:alphaModFix/>
          </a:blip>
          <a:stretch>
            <a:fillRect/>
          </a:stretch>
        </p:blipFill>
        <p:spPr>
          <a:xfrm>
            <a:off x="6604984" y="935175"/>
            <a:ext cx="2586581" cy="5143499"/>
          </a:xfrm>
          <a:prstGeom prst="rect">
            <a:avLst/>
          </a:prstGeom>
          <a:noFill/>
          <a:ln>
            <a:noFill/>
          </a:ln>
        </p:spPr>
      </p:pic>
      <p:sp>
        <p:nvSpPr>
          <p:cNvPr id="184" name="Google Shape;184;p24"/>
          <p:cNvSpPr txBox="1"/>
          <p:nvPr>
            <p:ph idx="1" type="subTitle"/>
          </p:nvPr>
        </p:nvSpPr>
        <p:spPr>
          <a:xfrm>
            <a:off x="0" y="1763400"/>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1300"/>
              <a:t>For web application</a:t>
            </a:r>
            <a:endParaRPr i="1"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a:blip r:embed="rId3">
            <a:alphaModFix/>
          </a:blip>
          <a:stretch>
            <a:fillRect/>
          </a:stretch>
        </p:blipFill>
        <p:spPr>
          <a:xfrm>
            <a:off x="0" y="1447800"/>
            <a:ext cx="9143999" cy="3695700"/>
          </a:xfrm>
          <a:prstGeom prst="rect">
            <a:avLst/>
          </a:prstGeom>
          <a:noFill/>
          <a:ln>
            <a:noFill/>
          </a:ln>
        </p:spPr>
      </p:pic>
      <p:sp>
        <p:nvSpPr>
          <p:cNvPr id="190" name="Google Shape;190;p25"/>
          <p:cNvSpPr txBox="1"/>
          <p:nvPr/>
        </p:nvSpPr>
        <p:spPr>
          <a:xfrm>
            <a:off x="897300" y="647500"/>
            <a:ext cx="8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2"/>
                </a:solidFill>
                <a:latin typeface="Raleway"/>
                <a:ea typeface="Raleway"/>
                <a:cs typeface="Raleway"/>
                <a:sym typeface="Raleway"/>
              </a:rPr>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